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7" r:id="rId4"/>
    <p:sldId id="261" r:id="rId5"/>
    <p:sldId id="284" r:id="rId6"/>
    <p:sldId id="293" r:id="rId7"/>
    <p:sldId id="278" r:id="rId8"/>
    <p:sldId id="263" r:id="rId9"/>
    <p:sldId id="292" r:id="rId10"/>
    <p:sldId id="265" r:id="rId11"/>
    <p:sldId id="267" r:id="rId12"/>
    <p:sldId id="285" r:id="rId13"/>
    <p:sldId id="287" r:id="rId14"/>
    <p:sldId id="288" r:id="rId15"/>
    <p:sldId id="289" r:id="rId16"/>
    <p:sldId id="286" r:id="rId17"/>
    <p:sldId id="291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49"/>
    <a:srgbClr val="E0E353"/>
    <a:srgbClr val="CC6600"/>
    <a:srgbClr val="FF9966"/>
    <a:srgbClr val="FF66FF"/>
    <a:srgbClr val="66FFFF"/>
    <a:srgbClr val="FF6699"/>
    <a:srgbClr val="CCFF66"/>
    <a:srgbClr val="25E34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38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ОБ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291,9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4228504122497742E-3"/>
                  <c:y val="-6.06571187868573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134275618374615E-2"/>
                  <c:y val="-2.71629072498662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79,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2019г. Оценка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291.89999999999998</c:v>
                </c:pt>
                <c:pt idx="1">
                  <c:v>146.80000000000001</c:v>
                </c:pt>
                <c:pt idx="2">
                  <c:v>110.5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2019г. Оценка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75,1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2019г. Оценка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75.099999999999994</c:v>
                </c:pt>
                <c:pt idx="1">
                  <c:v>78.2</c:v>
                </c:pt>
                <c:pt idx="2">
                  <c:v>78.599999999999994</c:v>
                </c:pt>
                <c:pt idx="3">
                  <c:v>80.3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 МБ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1110,6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922,0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951,0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982</a:t>
                    </a:r>
                    <a:r>
                      <a:rPr lang="ru-RU" smtClean="0"/>
                      <a:t>,0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2019г. Оценка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1110.5999999999999</c:v>
                </c:pt>
                <c:pt idx="1">
                  <c:v>922</c:v>
                </c:pt>
                <c:pt idx="2">
                  <c:v>951</c:v>
                </c:pt>
                <c:pt idx="3">
                  <c:v>982</c:v>
                </c:pt>
              </c:numCache>
            </c:numRef>
          </c:val>
        </c:ser>
        <c:shape val="box"/>
        <c:axId val="50993408"/>
        <c:axId val="51105792"/>
        <c:axId val="0"/>
      </c:bar3DChart>
      <c:catAx>
        <c:axId val="50993408"/>
        <c:scaling>
          <c:orientation val="minMax"/>
        </c:scaling>
        <c:axPos val="b"/>
        <c:numFmt formatCode="General" sourceLinked="1"/>
        <c:tickLblPos val="nextTo"/>
        <c:crossAx val="51105792"/>
        <c:crosses val="autoZero"/>
        <c:auto val="1"/>
        <c:lblAlgn val="ctr"/>
        <c:lblOffset val="100"/>
      </c:catAx>
      <c:valAx>
        <c:axId val="51105792"/>
        <c:scaling>
          <c:orientation val="minMax"/>
        </c:scaling>
        <c:axPos val="l"/>
        <c:majorGridlines/>
        <c:numFmt formatCode="General" sourceLinked="1"/>
        <c:tickLblPos val="nextTo"/>
        <c:crossAx val="5099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u="sng" dirty="0" smtClean="0"/>
              <a:t>2208,3</a:t>
            </a:r>
            <a:endParaRPr lang="ru-RU" u="sng" dirty="0" smtClean="0"/>
          </a:p>
          <a:p>
            <a:pPr>
              <a:defRPr/>
            </a:pPr>
            <a:endParaRPr lang="en-US" u="sng" dirty="0"/>
          </a:p>
        </c:rich>
      </c:tx>
      <c:layout>
        <c:manualLayout>
          <c:xMode val="edge"/>
          <c:yMode val="edge"/>
          <c:x val="0.45429233093297799"/>
          <c:y val="1.4414313526830638E-2"/>
        </c:manualLayout>
      </c:layout>
    </c:title>
    <c:plotArea>
      <c:layout>
        <c:manualLayout>
          <c:layoutTarget val="inner"/>
          <c:xMode val="edge"/>
          <c:yMode val="edge"/>
          <c:x val="5.7439971642751435E-2"/>
          <c:y val="0"/>
          <c:w val="0.61176876718388906"/>
          <c:h val="0.949025908067314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explosion val="19"/>
          </c:dPt>
          <c:dPt>
            <c:idx val="3"/>
            <c:spPr>
              <a:solidFill>
                <a:srgbClr val="FF6699"/>
              </a:solidFill>
            </c:spPr>
          </c:dPt>
          <c:dLbls>
            <c:dLbl>
              <c:idx val="4"/>
              <c:layout>
                <c:manualLayout>
                  <c:x val="5.6480808996022452E-2"/>
                  <c:y val="2.28738780839903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 - коммунальное хозяйство</c:v>
                </c:pt>
                <c:pt idx="4">
                  <c:v>Физкультура и спорт</c:v>
                </c:pt>
                <c:pt idx="5">
                  <c:v>МБТ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1536.2</c:v>
                </c:pt>
                <c:pt idx="1">
                  <c:v>78.2</c:v>
                </c:pt>
                <c:pt idx="2">
                  <c:v>78</c:v>
                </c:pt>
                <c:pt idx="3">
                  <c:v>333</c:v>
                </c:pt>
                <c:pt idx="4">
                  <c:v>21.9</c:v>
                </c:pt>
                <c:pt idx="5">
                  <c:v>161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60697624811739"/>
          <c:y val="2.8902301627188341E-2"/>
          <c:w val="0.31197017333964544"/>
          <c:h val="0.90112150495719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2018г.  Факт</c:v>
                </c:pt>
                <c:pt idx="1">
                  <c:v>2019г.  Ожидаемое</c:v>
                </c:pt>
                <c:pt idx="2">
                  <c:v>2020г.  </c:v>
                </c:pt>
                <c:pt idx="3">
                  <c:v>2021 г. </c:v>
                </c:pt>
                <c:pt idx="4">
                  <c:v>2022г. 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1379.8</c:v>
                </c:pt>
                <c:pt idx="1">
                  <c:v>1389.3</c:v>
                </c:pt>
                <c:pt idx="2">
                  <c:v>1536.1</c:v>
                </c:pt>
                <c:pt idx="3">
                  <c:v>1536.1</c:v>
                </c:pt>
                <c:pt idx="4">
                  <c:v>1536.1</c:v>
                </c:pt>
              </c:numCache>
            </c:numRef>
          </c:val>
        </c:ser>
        <c:dropLines/>
        <c:marker val="1"/>
        <c:axId val="82622336"/>
        <c:axId val="82623872"/>
      </c:lineChart>
      <c:catAx>
        <c:axId val="82622336"/>
        <c:scaling>
          <c:orientation val="minMax"/>
        </c:scaling>
        <c:axPos val="b"/>
        <c:majorTickMark val="none"/>
        <c:tickLblPos val="nextTo"/>
        <c:crossAx val="82623872"/>
        <c:crosses val="autoZero"/>
        <c:auto val="1"/>
        <c:lblAlgn val="ctr"/>
        <c:lblOffset val="100"/>
      </c:catAx>
      <c:valAx>
        <c:axId val="82623872"/>
        <c:scaling>
          <c:orientation val="minMax"/>
        </c:scaling>
        <c:axPos val="l"/>
        <c:majorGridlines/>
        <c:numFmt formatCode="General" sourceLinked="1"/>
        <c:tickLblPos val="nextTo"/>
        <c:crossAx val="82622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15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2018г. Факт</c:v>
                </c:pt>
                <c:pt idx="1">
                  <c:v>2019г.  Ожидаемое</c:v>
                </c:pt>
                <c:pt idx="2">
                  <c:v>2020г.  </c:v>
                </c:pt>
                <c:pt idx="3">
                  <c:v>2021г.  </c:v>
                </c:pt>
                <c:pt idx="4">
                  <c:v>2022г.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73.5</c:v>
                </c:pt>
                <c:pt idx="1">
                  <c:v>74.900000000000006</c:v>
                </c:pt>
                <c:pt idx="2">
                  <c:v>78.2</c:v>
                </c:pt>
                <c:pt idx="3">
                  <c:v>78.599999999999994</c:v>
                </c:pt>
                <c:pt idx="4">
                  <c:v>80.3</c:v>
                </c:pt>
              </c:numCache>
            </c:numRef>
          </c:val>
        </c:ser>
        <c:dropLines/>
        <c:marker val="1"/>
        <c:axId val="82784640"/>
        <c:axId val="82786176"/>
      </c:lineChart>
      <c:catAx>
        <c:axId val="82784640"/>
        <c:scaling>
          <c:orientation val="minMax"/>
        </c:scaling>
        <c:axPos val="b"/>
        <c:majorTickMark val="none"/>
        <c:tickLblPos val="nextTo"/>
        <c:crossAx val="82786176"/>
        <c:crosses val="autoZero"/>
        <c:auto val="1"/>
        <c:lblAlgn val="ctr"/>
        <c:lblOffset val="100"/>
      </c:catAx>
      <c:valAx>
        <c:axId val="82786176"/>
        <c:scaling>
          <c:orientation val="minMax"/>
        </c:scaling>
        <c:axPos val="l"/>
        <c:majorGridlines/>
        <c:numFmt formatCode="General" sourceLinked="1"/>
        <c:tickLblPos val="nextTo"/>
        <c:crossAx val="82784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15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2018г.  Факт</c:v>
                </c:pt>
                <c:pt idx="1">
                  <c:v>2019г. Ожидаемое</c:v>
                </c:pt>
                <c:pt idx="2">
                  <c:v>2020г.  </c:v>
                </c:pt>
                <c:pt idx="3">
                  <c:v>2021г.  </c:v>
                </c:pt>
                <c:pt idx="4">
                  <c:v>2022г.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71.900000000000006</c:v>
                </c:pt>
                <c:pt idx="1">
                  <c:v>117.3</c:v>
                </c:pt>
                <c:pt idx="2">
                  <c:v>78</c:v>
                </c:pt>
                <c:pt idx="3">
                  <c:v>78</c:v>
                </c:pt>
                <c:pt idx="4">
                  <c:v>78</c:v>
                </c:pt>
              </c:numCache>
            </c:numRef>
          </c:val>
        </c:ser>
        <c:dropLines/>
        <c:marker val="1"/>
        <c:axId val="82868480"/>
        <c:axId val="82878464"/>
      </c:lineChart>
      <c:catAx>
        <c:axId val="82868480"/>
        <c:scaling>
          <c:orientation val="minMax"/>
        </c:scaling>
        <c:axPos val="b"/>
        <c:majorTickMark val="none"/>
        <c:tickLblPos val="nextTo"/>
        <c:crossAx val="82878464"/>
        <c:crosses val="autoZero"/>
        <c:auto val="1"/>
        <c:lblAlgn val="ctr"/>
        <c:lblOffset val="100"/>
      </c:catAx>
      <c:valAx>
        <c:axId val="82878464"/>
        <c:scaling>
          <c:orientation val="minMax"/>
        </c:scaling>
        <c:axPos val="l"/>
        <c:majorGridlines/>
        <c:numFmt formatCode="General" sourceLinked="1"/>
        <c:tickLblPos val="nextTo"/>
        <c:crossAx val="82868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44.3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83285504"/>
        <c:axId val="83287040"/>
        <c:axId val="0"/>
      </c:bar3DChart>
      <c:catAx>
        <c:axId val="83285504"/>
        <c:scaling>
          <c:orientation val="minMax"/>
        </c:scaling>
        <c:axPos val="b"/>
        <c:tickLblPos val="nextTo"/>
        <c:crossAx val="83287040"/>
        <c:crosses val="autoZero"/>
        <c:auto val="1"/>
        <c:lblAlgn val="ctr"/>
        <c:lblOffset val="100"/>
      </c:catAx>
      <c:valAx>
        <c:axId val="83287040"/>
        <c:scaling>
          <c:orientation val="minMax"/>
        </c:scaling>
        <c:axPos val="l"/>
        <c:majorGridlines/>
        <c:numFmt formatCode="General" sourceLinked="1"/>
        <c:tickLblPos val="nextTo"/>
        <c:crossAx val="8328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0109403336562"/>
          <c:y val="0.23311102703364342"/>
          <c:w val="0.27358216065906715"/>
          <c:h val="0.3975009120903844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CCFF66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25E349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3.0131615847047211E-3"/>
                  <c:y val="-4.02960142594513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6592476459773981E-2"/>
                </c:manualLayout>
              </c:layout>
              <c:showVal val="1"/>
            </c:dLbl>
            <c:dLbl>
              <c:idx val="2"/>
              <c:layout>
                <c:manualLayout>
                  <c:x val="-6.0263231694094414E-3"/>
                  <c:y val="-1.6592476459773981E-2"/>
                </c:manualLayout>
              </c:layout>
              <c:showVal val="1"/>
            </c:dLbl>
            <c:dLbl>
              <c:idx val="3"/>
              <c:layout>
                <c:manualLayout>
                  <c:x val="-3.0131615847047211E-3"/>
                  <c:y val="-1.659247645977398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45</c:v>
                </c:pt>
                <c:pt idx="1">
                  <c:v>856.6</c:v>
                </c:pt>
                <c:pt idx="2">
                  <c:v>333</c:v>
                </c:pt>
                <c:pt idx="3">
                  <c:v>272.10000000000002</c:v>
                </c:pt>
                <c:pt idx="4">
                  <c:v>218.7</c:v>
                </c:pt>
              </c:numCache>
            </c:numRef>
          </c:val>
        </c:ser>
        <c:overlap val="100"/>
        <c:axId val="51109248"/>
        <c:axId val="90618880"/>
      </c:barChart>
      <c:catAx>
        <c:axId val="51109248"/>
        <c:scaling>
          <c:orientation val="minMax"/>
        </c:scaling>
        <c:axPos val="b"/>
        <c:tickLblPos val="nextTo"/>
        <c:crossAx val="90618880"/>
        <c:crosses val="autoZero"/>
        <c:auto val="1"/>
        <c:lblAlgn val="ctr"/>
        <c:lblOffset val="100"/>
      </c:catAx>
      <c:valAx>
        <c:axId val="90618880"/>
        <c:scaling>
          <c:orientation val="minMax"/>
        </c:scaling>
        <c:axPos val="l"/>
        <c:majorGridlines/>
        <c:numFmt formatCode="0%" sourceLinked="1"/>
        <c:tickLblPos val="nextTo"/>
        <c:crossAx val="5110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83997597062955"/>
          <c:y val="0.10676204074395582"/>
          <c:w val="0.26312053927525791"/>
          <c:h val="0.7722536091902535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4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25.4</c:v>
                </c:pt>
                <c:pt idx="2">
                  <c:v>21.9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</c:ser>
        <c:dropLines/>
        <c:marker val="1"/>
        <c:axId val="91330816"/>
        <c:axId val="91332608"/>
      </c:lineChart>
      <c:catAx>
        <c:axId val="91330816"/>
        <c:scaling>
          <c:orientation val="minMax"/>
        </c:scaling>
        <c:axPos val="b"/>
        <c:majorTickMark val="none"/>
        <c:tickLblPos val="nextTo"/>
        <c:crossAx val="91332608"/>
        <c:crosses val="autoZero"/>
        <c:auto val="1"/>
        <c:lblAlgn val="ctr"/>
        <c:lblOffset val="100"/>
      </c:catAx>
      <c:valAx>
        <c:axId val="91332608"/>
        <c:scaling>
          <c:orientation val="minMax"/>
        </c:scaling>
        <c:axPos val="l"/>
        <c:majorGridlines/>
        <c:numFmt formatCode="General" sourceLinked="1"/>
        <c:tickLblPos val="nextTo"/>
        <c:crossAx val="9133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7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2020г.  План</c:v>
                </c:pt>
                <c:pt idx="3">
                  <c:v>2021г.  План</c:v>
                </c:pt>
                <c:pt idx="4">
                  <c:v>2022г.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632.6</c:v>
                </c:pt>
                <c:pt idx="1">
                  <c:v>503.9</c:v>
                </c:pt>
                <c:pt idx="2">
                  <c:v>161</c:v>
                </c:pt>
                <c:pt idx="3">
                  <c:v>161</c:v>
                </c:pt>
                <c:pt idx="4">
                  <c:v>161</c:v>
                </c:pt>
              </c:numCache>
            </c:numRef>
          </c:val>
        </c:ser>
        <c:dropLines/>
        <c:marker val="1"/>
        <c:axId val="97020928"/>
        <c:axId val="97026816"/>
      </c:lineChart>
      <c:catAx>
        <c:axId val="97020928"/>
        <c:scaling>
          <c:orientation val="minMax"/>
        </c:scaling>
        <c:axPos val="b"/>
        <c:majorTickMark val="none"/>
        <c:tickLblPos val="nextTo"/>
        <c:crossAx val="97026816"/>
        <c:crosses val="autoZero"/>
        <c:auto val="1"/>
        <c:lblAlgn val="ctr"/>
        <c:lblOffset val="100"/>
      </c:catAx>
      <c:valAx>
        <c:axId val="97026816"/>
        <c:scaling>
          <c:orientation val="minMax"/>
        </c:scaling>
        <c:axPos val="l"/>
        <c:majorGridlines/>
        <c:numFmt formatCode="General" sourceLinked="1"/>
        <c:tickLblPos val="nextTo"/>
        <c:crossAx val="97020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11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Совета депутатов  Бенецкого сельского поселения Западнодвинского района Тверской области «О  бюджете Бенецкого сельского поселения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Западнодвинского район Тверской области  на 2020год                                                 и на плановый период 2021 и 2022 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Бенецкое сельское поселение </a:t>
            </a:r>
            <a:br>
              <a:rPr lang="ru-RU" sz="2400" b="1" dirty="0" smtClean="0"/>
            </a:br>
            <a:r>
              <a:rPr lang="ru-RU" sz="2400" b="1" dirty="0" smtClean="0"/>
              <a:t>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расходов Бенецкого сельского поселения Западнодвинского района Тверской области по разделам на </a:t>
            </a:r>
            <a:r>
              <a:rPr lang="ru-RU" sz="2000" b="1" dirty="0" smtClean="0"/>
              <a:t>2020 </a:t>
            </a:r>
            <a:r>
              <a:rPr lang="ru-RU" sz="2000" b="1" dirty="0" smtClean="0"/>
              <a:t>год (тыс.руб.)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85836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БЕНЕЦКОГО СЕЛЬСКОГО </a:t>
            </a:r>
            <a:r>
              <a:rPr lang="ru-RU" altLang="ru-RU" sz="1600" b="1" smtClean="0">
                <a:solidFill>
                  <a:schemeClr val="tx1"/>
                </a:solidFill>
              </a:rPr>
              <a:t>ПОСЕЛЕНИЯ ЗАПАДНОДВИНСКОГОРАЙОНА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ТВЕРСКОЙ </a:t>
            </a:r>
            <a:r>
              <a:rPr lang="ru-RU" altLang="ru-RU" sz="1600" b="1" dirty="0">
                <a:solidFill>
                  <a:schemeClr val="tx1"/>
                </a:solidFill>
              </a:rPr>
              <a:t>ОБЛАСТИ НА РЕАЛИЗАЦИЮ МУНИЦИПАЛЬНЫХ ПРОГРАММ (ТЫС.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0" y="1412760"/>
          <a:ext cx="8678891" cy="4354055"/>
        </p:xfrm>
        <a:graphic>
          <a:graphicData uri="http://schemas.openxmlformats.org/drawingml/2006/table">
            <a:tbl>
              <a:tblPr/>
              <a:tblGrid>
                <a:gridCol w="4521367"/>
                <a:gridCol w="1386364"/>
                <a:gridCol w="1384796"/>
                <a:gridCol w="1386364"/>
              </a:tblGrid>
              <a:tr h="374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905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эффективности муниципального управления в Бенецком сельском поселении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2018-2023 годы.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2114,15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1874,25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38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 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жилищно-коммунального хозяйства в Бенецком сельском поселении 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2018-2023 годы.</a:t>
                      </a:r>
                    </a:p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-553,5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3000,65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2207,25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-793,4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программные расходы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Общегосударственные вопросы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оборона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Национальная безопасность и правоохранительная деятельность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экономика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Жилищно-коммунальное(тыс.руб.)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Физическая культура и спорт(тыс.руб.)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Межбюджетные трансферты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бюджета поселения на 2019 год и на плановый период 2020 и 2021 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2295,1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2794,5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2208,25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1199,95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2201,75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1021,9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1061,1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1059,7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1060,3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1695,0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1772,6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1147,15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1140,25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1141,45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2717,8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3011,65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2208,25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2199,95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2201,75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44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-422,7</a:t>
                      </a:r>
                      <a:endParaRPr lang="ru-RU" sz="11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-217,16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44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Налоговые и неналоговые  доходы Бенецкого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558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2022 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1059,7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1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76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Единый сельскохозяйственный налог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 smtClean="0">
                        <a:latin typeface="Arial CYR"/>
                        <a:ea typeface="Times New Roman"/>
                      </a:endParaRP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09540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936,0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90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 за совершение нотариальных действий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8774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от оказания платных услуг (работ)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продажи материальных и нематериальных активов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Безвозмездные поступления Бенецкого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524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2019г.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Безвозмездные поступления 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1447,55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1140,25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1141,454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6540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Дотации бюджетам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сельских поселений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 выравнивание уровня бюджетной обеспеченности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146,8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12,7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110,5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9,7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</a:rPr>
                        <a:t>6,9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где отсутствуют военные комиссариаты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78,2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6,8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78,6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6,9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80,3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7,0</a:t>
                      </a:r>
                    </a:p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6728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Прочие субвенции  бюджетам сельских поселений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межбюджетные трансферты, передаваемые поселению из районного бюджета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922,0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70,3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951,0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83,3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982,0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86,1</a:t>
                      </a:r>
                    </a:p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Бенецкого сельского поселения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района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b="1" dirty="0" smtClean="0"/>
              <a:t>Расходы   бюджета  Бенецкого сельского поселения   Западнодвинского  района Тверской области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2015 года Бенецкое сельское поселение Западнодвинского района Тверской области перешел  к формированию и исполнению местного бюджета на основе муниципальных программ.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сформирован на основе 2-х постановлений администрации Бенецкого сельского поселения Западнодвинского района, объем бюджетных ассигнований, на финансовое обеспечение реализации которых изменяется в очередном финансовом году и плановом периоде.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«программных» расходов в бюджете Бенецкого сельского поселения Западнодвинского района Тверской области составляет более    99,9%.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285720" y="1571612"/>
          <a:ext cx="8675719" cy="4357718"/>
        </p:xfrm>
        <a:graphic>
          <a:graphicData uri="http://schemas.openxmlformats.org/presentationml/2006/ole">
            <p:oleObj spid="_x0000_s2050" name="Worksheet" r:id="rId3" imgW="5210243" imgH="2533740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10778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Бенецкого сельского поселения Западнодвинского района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2020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годы 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(тыс.руб.)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632</Words>
  <Application>Microsoft Office PowerPoint</Application>
  <PresentationFormat>Экран (4:3)</PresentationFormat>
  <Paragraphs>297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Лист Microsoft Office Excel 97-2003</vt:lpstr>
      <vt:lpstr>Бенецкое сельское поселение  Западнодвинского района Тверской области</vt:lpstr>
      <vt:lpstr>Основные характеристики бюджета поселения на 2019 год и на плановый период 2020 и 2021 годов (тыс.руб.)</vt:lpstr>
      <vt:lpstr>Слайд 3</vt:lpstr>
      <vt:lpstr>Налоговые и неналоговые  доходы Бенецкого сельского поселения Западнодвинского района  Тверской области</vt:lpstr>
      <vt:lpstr>Безвозмездные поступления Бенецкого сельского поселения Западнодвинского района  Тверской области</vt:lpstr>
      <vt:lpstr> Структура безвозмездных поступлений Бенецкого сельского поселения Западнодвинского района Тверской области (тыс.руб.) </vt:lpstr>
      <vt:lpstr>Слайд 7</vt:lpstr>
      <vt:lpstr> Расходы   бюджета  Бенецкого сельского поселения   Западнодвинского  района Тверской области </vt:lpstr>
      <vt:lpstr>Слайд 9</vt:lpstr>
      <vt:lpstr>Структура расходов Бенецкого сельского поселения Западнодвинского района Тверской области по разделам на 2020 год (тыс.руб.)</vt:lpstr>
      <vt:lpstr>Слайд 11</vt:lpstr>
      <vt:lpstr>Общегосударственные вопросы (тыс.руб.)</vt:lpstr>
      <vt:lpstr>Национальная оборона (тыс.руб.)</vt:lpstr>
      <vt:lpstr>Национальная безопасность и правоохранительная деятельность (тыс.руб.)</vt:lpstr>
      <vt:lpstr>Национальная экономика (тыс.руб.)</vt:lpstr>
      <vt:lpstr>Жилищно-коммунальное(тыс.руб.)</vt:lpstr>
      <vt:lpstr>Физическая культура и спорт(тыс.руб.)</vt:lpstr>
      <vt:lpstr>Межбюджетные трансферты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151</cp:revision>
  <dcterms:created xsi:type="dcterms:W3CDTF">2016-11-21T09:56:20Z</dcterms:created>
  <dcterms:modified xsi:type="dcterms:W3CDTF">2019-11-21T11:46:50Z</dcterms:modified>
</cp:coreProperties>
</file>